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Comfortaa"/>
      <p:regular r:id="rId13"/>
    </p:embeddedFont>
    <p:embeddedFont>
      <p:font typeface="Comfortaa"/>
      <p:regular r:id="rId14"/>
    </p:embeddedFont>
    <p:embeddedFont>
      <p:font typeface="Raleway Medium"/>
      <p:regular r:id="rId15"/>
    </p:embeddedFont>
    <p:embeddedFont>
      <p:font typeface="Raleway Medium"/>
      <p:regular r:id="rId16"/>
    </p:embeddedFont>
    <p:embeddedFont>
      <p:font typeface="Raleway Medium"/>
      <p:regular r:id="rId17"/>
    </p:embeddedFont>
    <p:embeddedFont>
      <p:font typeface="Raleway Medium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3-1.png>
</file>

<file path=ppt/media/image-4-1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5-8.png>
</file>

<file path=ppt/media/image-5-9.sv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image" Target="../media/image-5-8.png"/><Relationship Id="rId9" Type="http://schemas.openxmlformats.org/officeDocument/2006/relationships/image" Target="../media/image-5-9.svg"/><Relationship Id="rId10" Type="http://schemas.openxmlformats.org/officeDocument/2006/relationships/slideLayout" Target="../slideLayouts/slideLayout6.xml"/><Relationship Id="rId11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250877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Leukemia Blood Cancer Detection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721179"/>
            <a:ext cx="7415927" cy="10970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Using Machine Learning and Deep Learning Models</a:t>
            </a:r>
            <a:endParaRPr lang="en-US" sz="3450" dirty="0"/>
          </a:p>
        </p:txBody>
      </p:sp>
      <p:sp>
        <p:nvSpPr>
          <p:cNvPr id="5" name="Text 2"/>
          <p:cNvSpPr/>
          <p:nvPr/>
        </p:nvSpPr>
        <p:spPr>
          <a:xfrm>
            <a:off x="6350437" y="518850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final year design project for thesis defense and supervisor evaluation.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8641" y="735211"/>
            <a:ext cx="4966692" cy="620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Introduction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68641" y="1659612"/>
            <a:ext cx="7579519" cy="1021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Leukemia, a cancer of blood-forming tissues, impacts blood and bone marrow, necessitating early and accurate detection for effective treatment.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68641" y="2908697"/>
            <a:ext cx="7579519" cy="1280160"/>
          </a:xfrm>
          <a:prstGeom prst="roundRect">
            <a:avLst>
              <a:gd name="adj" fmla="val 11429"/>
            </a:avLst>
          </a:prstGeom>
          <a:solidFill>
            <a:srgbClr val="27272B"/>
          </a:solidFill>
          <a:ln w="30480">
            <a:solidFill>
              <a:srgbClr val="5F5F63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38161" y="2908697"/>
            <a:ext cx="121920" cy="1280160"/>
          </a:xfrm>
          <a:prstGeom prst="roundRect">
            <a:avLst>
              <a:gd name="adj" fmla="val 274979"/>
            </a:avLst>
          </a:prstGeom>
          <a:solidFill>
            <a:srgbClr val="FFE14D"/>
          </a:solidFill>
          <a:ln/>
        </p:spPr>
      </p:sp>
      <p:sp>
        <p:nvSpPr>
          <p:cNvPr id="7" name="Text 4"/>
          <p:cNvSpPr/>
          <p:nvPr/>
        </p:nvSpPr>
        <p:spPr>
          <a:xfrm>
            <a:off x="6614041" y="3162657"/>
            <a:ext cx="2489478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Leukemia Overview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6614041" y="3594378"/>
            <a:ext cx="6980158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Cancer affecting blood and bone marrow.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68641" y="4391144"/>
            <a:ext cx="7579519" cy="1280160"/>
          </a:xfrm>
          <a:prstGeom prst="roundRect">
            <a:avLst>
              <a:gd name="adj" fmla="val 11429"/>
            </a:avLst>
          </a:prstGeom>
          <a:solidFill>
            <a:srgbClr val="27272B"/>
          </a:solidFill>
          <a:ln w="30480">
            <a:solidFill>
              <a:srgbClr val="5F5F63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238161" y="4391144"/>
            <a:ext cx="121920" cy="1280160"/>
          </a:xfrm>
          <a:prstGeom prst="roundRect">
            <a:avLst>
              <a:gd name="adj" fmla="val 274979"/>
            </a:avLst>
          </a:prstGeom>
          <a:solidFill>
            <a:srgbClr val="FFE14D"/>
          </a:solidFill>
          <a:ln/>
        </p:spPr>
      </p:sp>
      <p:sp>
        <p:nvSpPr>
          <p:cNvPr id="11" name="Text 8"/>
          <p:cNvSpPr/>
          <p:nvPr/>
        </p:nvSpPr>
        <p:spPr>
          <a:xfrm>
            <a:off x="6614041" y="4645104"/>
            <a:ext cx="2483287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Early Detection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614041" y="5076825"/>
            <a:ext cx="6980158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Crucial for improving patient outcomes.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68641" y="5873591"/>
            <a:ext cx="7579519" cy="1620679"/>
          </a:xfrm>
          <a:prstGeom prst="roundRect">
            <a:avLst>
              <a:gd name="adj" fmla="val 9027"/>
            </a:avLst>
          </a:prstGeom>
          <a:solidFill>
            <a:srgbClr val="27272B"/>
          </a:solidFill>
          <a:ln w="30480">
            <a:solidFill>
              <a:srgbClr val="5F5F63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238161" y="5873591"/>
            <a:ext cx="121920" cy="1620679"/>
          </a:xfrm>
          <a:prstGeom prst="roundRect">
            <a:avLst>
              <a:gd name="adj" fmla="val 274979"/>
            </a:avLst>
          </a:prstGeom>
          <a:solidFill>
            <a:srgbClr val="FFE14D"/>
          </a:solidFill>
          <a:ln/>
        </p:spPr>
      </p:sp>
      <p:sp>
        <p:nvSpPr>
          <p:cNvPr id="15" name="Text 12"/>
          <p:cNvSpPr/>
          <p:nvPr/>
        </p:nvSpPr>
        <p:spPr>
          <a:xfrm>
            <a:off x="6614041" y="6127552"/>
            <a:ext cx="2483287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AI in Diagnosis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6614041" y="6559272"/>
            <a:ext cx="6980158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Machine learning and deep learning offer advanced diagnostic capabilities.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3823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702" y="3722132"/>
            <a:ext cx="9734193" cy="675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Background: Traditional Diagnosis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850702" y="4995386"/>
            <a:ext cx="3573423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Microscopic Examination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850702" y="5572125"/>
            <a:ext cx="6168033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Conventional leukemia diagnosis relies on manual microscopic analysis of blood samples.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50702" y="6558915"/>
            <a:ext cx="6168033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This method is labor-intensive and requires specialized expertise.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619286" y="4995386"/>
            <a:ext cx="2700576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Limitations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619286" y="5572125"/>
            <a:ext cx="616803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Time-consuming process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619286" y="6041588"/>
            <a:ext cx="616803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Dependency on expert hematologists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619286" y="6511052"/>
            <a:ext cx="616803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Susceptible to human error and subjectivity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04417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Problem Statement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10026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6463546" y="2172176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185035"/>
            <a:ext cx="425088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Manual Detection Challenges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2676049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Slow, subjective, and resource-intensive diagnostic process.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395990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9" name="Text 6"/>
          <p:cNvSpPr/>
          <p:nvPr/>
        </p:nvSpPr>
        <p:spPr>
          <a:xfrm>
            <a:off x="6463546" y="4031813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7152680" y="4044672"/>
            <a:ext cx="369296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Early-Stage Identification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7152680" y="4535686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Difficult to detect leukemia in its nascent stages using current methods.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81953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3" name="Text 10"/>
          <p:cNvSpPr/>
          <p:nvPr/>
        </p:nvSpPr>
        <p:spPr>
          <a:xfrm>
            <a:off x="6463546" y="5891451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904309"/>
            <a:ext cx="353627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Lack of Automated Tools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639532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Absence of efficient, consistent, and automated classification tools.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2075" y="1438989"/>
            <a:ext cx="7872651" cy="1008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Motivation: Why This Research Matters</a:t>
            </a:r>
            <a:endParaRPr lang="en-US" sz="3150" dirty="0"/>
          </a:p>
        </p:txBody>
      </p:sp>
      <p:sp>
        <p:nvSpPr>
          <p:cNvPr id="4" name="Shape 1"/>
          <p:cNvSpPr/>
          <p:nvPr/>
        </p:nvSpPr>
        <p:spPr>
          <a:xfrm>
            <a:off x="6122075" y="2648307"/>
            <a:ext cx="2535079" cy="2382560"/>
          </a:xfrm>
          <a:prstGeom prst="roundRect">
            <a:avLst>
              <a:gd name="adj" fmla="val 11435"/>
            </a:avLst>
          </a:prstGeom>
          <a:solidFill>
            <a:srgbClr val="46464A"/>
          </a:solidFill>
          <a:ln/>
        </p:spPr>
      </p:sp>
      <p:sp>
        <p:nvSpPr>
          <p:cNvPr id="5" name="Shape 2"/>
          <p:cNvSpPr/>
          <p:nvPr/>
        </p:nvSpPr>
        <p:spPr>
          <a:xfrm>
            <a:off x="6303645" y="2829878"/>
            <a:ext cx="544830" cy="544830"/>
          </a:xfrm>
          <a:prstGeom prst="roundRect">
            <a:avLst>
              <a:gd name="adj" fmla="val 16781538"/>
            </a:avLst>
          </a:prstGeom>
          <a:solidFill>
            <a:srgbClr val="FFE14D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53426" y="2979658"/>
            <a:ext cx="245150" cy="2451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03645" y="3508296"/>
            <a:ext cx="2018109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Global Impact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6303645" y="3840599"/>
            <a:ext cx="2171938" cy="756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Addressing the severity and widespread impact of leukemia.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8790742" y="2648307"/>
            <a:ext cx="2535198" cy="2382560"/>
          </a:xfrm>
          <a:prstGeom prst="roundRect">
            <a:avLst>
              <a:gd name="adj" fmla="val 11435"/>
            </a:avLst>
          </a:prstGeom>
          <a:solidFill>
            <a:srgbClr val="46464A"/>
          </a:solidFill>
          <a:ln/>
        </p:spPr>
      </p:sp>
      <p:sp>
        <p:nvSpPr>
          <p:cNvPr id="10" name="Shape 6"/>
          <p:cNvSpPr/>
          <p:nvPr/>
        </p:nvSpPr>
        <p:spPr>
          <a:xfrm>
            <a:off x="8972312" y="2829878"/>
            <a:ext cx="544830" cy="544830"/>
          </a:xfrm>
          <a:prstGeom prst="roundRect">
            <a:avLst>
              <a:gd name="adj" fmla="val 16781538"/>
            </a:avLst>
          </a:prstGeom>
          <a:solidFill>
            <a:srgbClr val="FFE14D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22093" y="2979658"/>
            <a:ext cx="245150" cy="24515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8972312" y="3508296"/>
            <a:ext cx="2018109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Improved Survival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8972312" y="3840599"/>
            <a:ext cx="2172057" cy="756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Early detection significantly enhances patient survival rates.</a:t>
            </a:r>
            <a:endParaRPr lang="en-US" sz="1400" dirty="0"/>
          </a:p>
        </p:txBody>
      </p:sp>
      <p:sp>
        <p:nvSpPr>
          <p:cNvPr id="14" name="Shape 9"/>
          <p:cNvSpPr/>
          <p:nvPr/>
        </p:nvSpPr>
        <p:spPr>
          <a:xfrm>
            <a:off x="11459528" y="2648307"/>
            <a:ext cx="2535198" cy="2382560"/>
          </a:xfrm>
          <a:prstGeom prst="roundRect">
            <a:avLst>
              <a:gd name="adj" fmla="val 11435"/>
            </a:avLst>
          </a:prstGeom>
          <a:solidFill>
            <a:srgbClr val="46464A"/>
          </a:solidFill>
          <a:ln/>
        </p:spPr>
      </p:sp>
      <p:sp>
        <p:nvSpPr>
          <p:cNvPr id="15" name="Shape 10"/>
          <p:cNvSpPr/>
          <p:nvPr/>
        </p:nvSpPr>
        <p:spPr>
          <a:xfrm>
            <a:off x="11641098" y="2829878"/>
            <a:ext cx="544830" cy="544830"/>
          </a:xfrm>
          <a:prstGeom prst="roundRect">
            <a:avLst>
              <a:gd name="adj" fmla="val 16781538"/>
            </a:avLst>
          </a:prstGeom>
          <a:solidFill>
            <a:srgbClr val="FFE14D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790878" y="2979658"/>
            <a:ext cx="245150" cy="24515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1641098" y="3508296"/>
            <a:ext cx="2018109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AI Assistance</a:t>
            </a:r>
            <a:endParaRPr lang="en-US" sz="1550" dirty="0"/>
          </a:p>
        </p:txBody>
      </p:sp>
      <p:sp>
        <p:nvSpPr>
          <p:cNvPr id="18" name="Text 12"/>
          <p:cNvSpPr/>
          <p:nvPr/>
        </p:nvSpPr>
        <p:spPr>
          <a:xfrm>
            <a:off x="11641098" y="3840599"/>
            <a:ext cx="2172057" cy="1008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AI-based models can empower hematologists with better diagnostic support.</a:t>
            </a:r>
            <a:endParaRPr lang="en-US" sz="1400" dirty="0"/>
          </a:p>
        </p:txBody>
      </p:sp>
      <p:sp>
        <p:nvSpPr>
          <p:cNvPr id="19" name="Shape 13"/>
          <p:cNvSpPr/>
          <p:nvPr/>
        </p:nvSpPr>
        <p:spPr>
          <a:xfrm>
            <a:off x="6122075" y="5164455"/>
            <a:ext cx="7872651" cy="1626037"/>
          </a:xfrm>
          <a:prstGeom prst="roundRect">
            <a:avLst>
              <a:gd name="adj" fmla="val 16756"/>
            </a:avLst>
          </a:prstGeom>
          <a:solidFill>
            <a:srgbClr val="46464A"/>
          </a:solidFill>
          <a:ln/>
        </p:spPr>
      </p:sp>
      <p:sp>
        <p:nvSpPr>
          <p:cNvPr id="20" name="Shape 14"/>
          <p:cNvSpPr/>
          <p:nvPr/>
        </p:nvSpPr>
        <p:spPr>
          <a:xfrm>
            <a:off x="6303645" y="5346025"/>
            <a:ext cx="544830" cy="544830"/>
          </a:xfrm>
          <a:prstGeom prst="roundRect">
            <a:avLst>
              <a:gd name="adj" fmla="val 16781538"/>
            </a:avLst>
          </a:prstGeom>
          <a:solidFill>
            <a:srgbClr val="FFE14D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53426" y="5495806"/>
            <a:ext cx="245150" cy="24515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303645" y="6024443"/>
            <a:ext cx="2018109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Reduced Delays</a:t>
            </a:r>
            <a:endParaRPr lang="en-US" sz="1550" dirty="0"/>
          </a:p>
        </p:txBody>
      </p:sp>
      <p:sp>
        <p:nvSpPr>
          <p:cNvPr id="23" name="Text 16"/>
          <p:cNvSpPr/>
          <p:nvPr/>
        </p:nvSpPr>
        <p:spPr>
          <a:xfrm>
            <a:off x="6303645" y="6356747"/>
            <a:ext cx="7509510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Automation minimizes diagnostic delays and alleviates workload.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989427"/>
            <a:ext cx="892373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Design Guidelines &amp; Standards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529232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Visual Aesthetics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588204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White background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636341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Medical / AI research theme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4037" y="684478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Minimal text per slide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7623929" y="529232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Presentation Style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23929" y="588204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Clean layouts with clear headings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623929" y="636341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No decorative icons or excessive visuals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7623929" y="684478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Aligned with IEEE academic standards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2026-01-27T15:28:01Z</dcterms:created>
  <dcterms:modified xsi:type="dcterms:W3CDTF">2026-01-27T15:28:01Z</dcterms:modified>
</cp:coreProperties>
</file>